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8.jpg" ContentType="image/png"/>
  <Override PartName="/ppt/notesSlides/notesSlide2.xml" ContentType="application/vnd.openxmlformats-officedocument.presentationml.notesSlide+xml"/>
  <Override PartName="/ppt/media/image16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bookmarkIdSeed="2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62" r:id="rId5"/>
    <p:sldId id="264" r:id="rId6"/>
    <p:sldId id="267" r:id="rId7"/>
    <p:sldId id="268" r:id="rId8"/>
    <p:sldId id="269" r:id="rId9"/>
    <p:sldId id="270" r:id="rId10"/>
    <p:sldId id="275" r:id="rId11"/>
    <p:sldId id="271" r:id="rId12"/>
    <p:sldId id="272" r:id="rId13"/>
    <p:sldId id="273" r:id="rId14"/>
    <p:sldId id="274" r:id="rId15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59">
          <p15:clr>
            <a:srgbClr val="A4A3A4"/>
          </p15:clr>
        </p15:guide>
        <p15:guide id="2" orient="horz" pos="955">
          <p15:clr>
            <a:srgbClr val="A4A3A4"/>
          </p15:clr>
        </p15:guide>
        <p15:guide id="3" pos="298">
          <p15:clr>
            <a:srgbClr val="A4A3A4"/>
          </p15:clr>
        </p15:guide>
        <p15:guide id="4" pos="54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5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FBFBF"/>
    <a:srgbClr val="C7DBF4"/>
    <a:srgbClr val="D9D9D9"/>
    <a:srgbClr val="C4DBF4"/>
    <a:srgbClr val="005596"/>
    <a:srgbClr val="78716E"/>
    <a:srgbClr val="006F96"/>
    <a:srgbClr val="0066CC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48" autoAdjust="0"/>
    <p:restoredTop sz="94019" autoAdjust="0"/>
  </p:normalViewPr>
  <p:slideViewPr>
    <p:cSldViewPr snapToGrid="0">
      <p:cViewPr varScale="1">
        <p:scale>
          <a:sx n="108" d="100"/>
          <a:sy n="108" d="100"/>
        </p:scale>
        <p:origin x="1224" y="114"/>
      </p:cViewPr>
      <p:guideLst>
        <p:guide orient="horz" pos="3959"/>
        <p:guide orient="horz" pos="955"/>
        <p:guide pos="298"/>
        <p:guide pos="54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-2496" y="-96"/>
      </p:cViewPr>
      <p:guideLst>
        <p:guide orient="horz" pos="3025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1"/>
            <a:ext cx="3169921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497" tIns="48248" rIns="96497" bIns="48248" numCol="1" anchor="t" anchorCtr="0" compatLnSpc="1">
            <a:prstTxWarp prst="textNoShape">
              <a:avLst/>
            </a:prstTxWarp>
          </a:bodyPr>
          <a:lstStyle>
            <a:lvl1pPr defTabSz="914150">
              <a:defRPr sz="1200"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4143587" y="1"/>
            <a:ext cx="3169921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497" tIns="48248" rIns="96497" bIns="48248" numCol="1" anchor="t" anchorCtr="0" compatLnSpc="1">
            <a:prstTxWarp prst="textNoShape">
              <a:avLst/>
            </a:prstTxWarp>
          </a:bodyPr>
          <a:lstStyle>
            <a:lvl1pPr algn="r" defTabSz="914150">
              <a:defRPr sz="1200">
                <a:latin typeface="Calibri" pitchFamily="34" charset="0"/>
              </a:defRPr>
            </a:lvl1pPr>
          </a:lstStyle>
          <a:p>
            <a:fld id="{7FD8A48A-BDE8-4DF0-81FA-8672966CB3C0}" type="datetimeFigureOut">
              <a:rPr lang="en-US"/>
              <a:pPr/>
              <a:t>9/11/2021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9119474"/>
            <a:ext cx="3169921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497" tIns="48248" rIns="96497" bIns="48248" numCol="1" anchor="b" anchorCtr="0" compatLnSpc="1">
            <a:prstTxWarp prst="textNoShape">
              <a:avLst/>
            </a:prstTxWarp>
          </a:bodyPr>
          <a:lstStyle>
            <a:lvl1pPr defTabSz="914150">
              <a:defRPr sz="1200"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4143587" y="9119474"/>
            <a:ext cx="3169921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497" tIns="48248" rIns="96497" bIns="48248" numCol="1" anchor="b" anchorCtr="0" compatLnSpc="1">
            <a:prstTxWarp prst="textNoShape">
              <a:avLst/>
            </a:prstTxWarp>
          </a:bodyPr>
          <a:lstStyle>
            <a:lvl1pPr algn="r" defTabSz="914150">
              <a:defRPr sz="1200">
                <a:latin typeface="Calibri" pitchFamily="34" charset="0"/>
              </a:defRPr>
            </a:lvl1pPr>
          </a:lstStyle>
          <a:p>
            <a:fld id="{61D85D3C-FADD-4205-9CD1-52FDEEB5FA46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5516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1"/>
            <a:ext cx="3169921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497" tIns="48248" rIns="96497" bIns="48248" numCol="1" anchor="t" anchorCtr="0" compatLnSpc="1">
            <a:prstTxWarp prst="textNoShape">
              <a:avLst/>
            </a:prstTxWarp>
          </a:bodyPr>
          <a:lstStyle>
            <a:lvl1pPr defTabSz="914150">
              <a:defRPr sz="1200"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4143587" y="1"/>
            <a:ext cx="3169921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497" tIns="48248" rIns="96497" bIns="48248" numCol="1" anchor="t" anchorCtr="0" compatLnSpc="1">
            <a:prstTxWarp prst="textNoShape">
              <a:avLst/>
            </a:prstTxWarp>
          </a:bodyPr>
          <a:lstStyle>
            <a:lvl1pPr algn="r" defTabSz="914150">
              <a:defRPr sz="1200">
                <a:latin typeface="Calibri" pitchFamily="34" charset="0"/>
              </a:defRPr>
            </a:lvl1pPr>
          </a:lstStyle>
          <a:p>
            <a:fld id="{5DD0304B-F34B-4256-95CC-BF1A9482EA1B}" type="datetimeFigureOut">
              <a:rPr lang="en-US"/>
              <a:pPr/>
              <a:t>9/11/2021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8888" y="720725"/>
            <a:ext cx="4799012" cy="3598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02019" tIns="51008" rIns="102019" bIns="51008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731520" y="4560571"/>
            <a:ext cx="585216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497" tIns="48248" rIns="96497" bIns="482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9119474"/>
            <a:ext cx="3169921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497" tIns="48248" rIns="96497" bIns="48248" numCol="1" anchor="b" anchorCtr="0" compatLnSpc="1">
            <a:prstTxWarp prst="textNoShape">
              <a:avLst/>
            </a:prstTxWarp>
          </a:bodyPr>
          <a:lstStyle>
            <a:lvl1pPr defTabSz="914150">
              <a:defRPr sz="1200"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4143587" y="9119474"/>
            <a:ext cx="3169921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497" tIns="48248" rIns="96497" bIns="48248" numCol="1" anchor="b" anchorCtr="0" compatLnSpc="1">
            <a:prstTxWarp prst="textNoShape">
              <a:avLst/>
            </a:prstTxWarp>
          </a:bodyPr>
          <a:lstStyle>
            <a:lvl1pPr algn="r" defTabSz="914150">
              <a:defRPr sz="1200">
                <a:latin typeface="Calibri" pitchFamily="34" charset="0"/>
              </a:defRPr>
            </a:lvl1pPr>
          </a:lstStyle>
          <a:p>
            <a:fld id="{E14177B5-402C-45CC-87E3-90DD0E86833B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8084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177B5-402C-45CC-87E3-90DD0E86833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663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 models simulate new development in locations of high suitability, based on a weighted overlay of locally important site suitability factors (</a:t>
            </a:r>
            <a:r>
              <a:rPr lang="en-US" dirty="0" err="1"/>
              <a:t>Verburg</a:t>
            </a:r>
            <a:r>
              <a:rPr lang="en-US" dirty="0"/>
              <a:t> et al., 2006). Areas identified as highly suitable for new development through CA are derived from empirical analyses of observed growth patterns.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177B5-402C-45CC-87E3-90DD0E86833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98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A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4" y="1154548"/>
            <a:ext cx="7433253" cy="1487036"/>
          </a:xfrm>
        </p:spPr>
        <p:txBody>
          <a:bodyPr anchor="b"/>
          <a:lstStyle>
            <a:lvl1pPr>
              <a:defRPr sz="34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73074" y="2660073"/>
            <a:ext cx="7433253" cy="452569"/>
          </a:xfrm>
        </p:spPr>
        <p:txBody>
          <a:bodyPr>
            <a:normAutofit/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2200" b="0" kern="1200" dirty="0">
                <a:solidFill>
                  <a:srgbClr val="C4DBF4"/>
                </a:solidFill>
                <a:latin typeface="+mj-lt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421" y="276180"/>
            <a:ext cx="2373867" cy="878368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277130"/>
            <a:ext cx="2033588" cy="2951593"/>
          </a:xfrm>
          <a:solidFill>
            <a:schemeClr val="bg1"/>
          </a:solidFill>
          <a:ln w="3175">
            <a:solidFill>
              <a:schemeClr val="bg1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4859915" y="3277131"/>
            <a:ext cx="4284083" cy="2951593"/>
          </a:xfrm>
          <a:solidFill>
            <a:schemeClr val="bg1"/>
          </a:solidFill>
          <a:ln w="3175">
            <a:solidFill>
              <a:schemeClr val="bg1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2033589" y="3277132"/>
            <a:ext cx="2826326" cy="1475072"/>
          </a:xfrm>
          <a:solidFill>
            <a:schemeClr val="bg1"/>
          </a:solidFill>
          <a:ln w="3175">
            <a:solidFill>
              <a:schemeClr val="bg1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2033588" y="4753651"/>
            <a:ext cx="2826327" cy="1475073"/>
          </a:xfrm>
          <a:solidFill>
            <a:schemeClr val="bg1"/>
          </a:solidFill>
          <a:ln w="3175">
            <a:solidFill>
              <a:schemeClr val="bg1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3382616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3" y="1249814"/>
            <a:ext cx="6248238" cy="2156307"/>
          </a:xfrm>
        </p:spPr>
        <p:txBody>
          <a:bodyPr anchor="b"/>
          <a:lstStyle>
            <a:lvl1pPr>
              <a:defRPr sz="30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73075" y="3406122"/>
            <a:ext cx="6248236" cy="2130457"/>
          </a:xfrm>
        </p:spPr>
        <p:txBody>
          <a:bodyPr>
            <a:normAutofit/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2200" b="0" kern="1200" dirty="0">
                <a:solidFill>
                  <a:srgbClr val="C7DBF4"/>
                </a:solidFill>
                <a:latin typeface="+mj-lt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421" y="276180"/>
            <a:ext cx="2373867" cy="87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12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7454" y="1516064"/>
            <a:ext cx="8232775" cy="47611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EC16C3E-254E-C04A-8A90-F3CAE37A3D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C3EBC34D-D7DC-4348-A578-DC66C49386B9}" type="datetime1">
              <a:rPr lang="en-US" smtClean="0"/>
              <a:t>9/11/2021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9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32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rgbClr val="C4DBF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0D849-08F9-4A4B-8AD3-D2DCE5A82EB4}" type="datetime1">
              <a:rPr lang="en-US" smtClean="0"/>
              <a:t>9/11/2021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B9FE3-C304-CE48-A9B7-DC03ED22A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454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7454" y="1516316"/>
            <a:ext cx="3960812" cy="4760913"/>
          </a:xfrm>
        </p:spPr>
        <p:txBody>
          <a:bodyPr/>
          <a:lstStyle>
            <a:lvl4pP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717936" y="1516316"/>
            <a:ext cx="3960812" cy="4760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8EC16C3E-254E-C04A-8A90-F3CAE37A3D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2C5E271D-BE9E-4E6B-B660-7885CF4EF204}" type="datetime1">
              <a:rPr lang="en-US" smtClean="0"/>
              <a:t>9/11/2021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846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C16C3E-254E-C04A-8A90-F3CAE37A3D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9EFBB74-C467-4635-BF24-2CC7E182D4B8}" type="datetime1">
              <a:rPr lang="en-US" smtClean="0"/>
              <a:t>9/11/2021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41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ackgroun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C16C3E-254E-C04A-8A90-F3CAE37A3D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9EFBB74-C467-4635-BF24-2CC7E182D4B8}" type="datetime1">
              <a:rPr lang="en-US" smtClean="0"/>
              <a:t>9/11/2021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656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3526" y="1431055"/>
            <a:ext cx="4633274" cy="46662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11F30-25DD-4BA2-A58A-CB35EC8FE3D9}" type="datetime1">
              <a:rPr lang="en-US" smtClean="0"/>
              <a:t>9/11/2021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B9FE3-C304-CE48-A9B7-DC03ED22A9B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57199" y="1508055"/>
            <a:ext cx="3413052" cy="2194560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BFBFBF"/>
                </a:solidFill>
              </a:defRPr>
            </a:lvl1pPr>
          </a:lstStyle>
          <a:p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insert picture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457199" y="3882195"/>
            <a:ext cx="3413052" cy="2194560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BFBFBF"/>
                </a:solidFill>
              </a:defRPr>
            </a:lvl1pPr>
          </a:lstStyle>
          <a:p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insert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0" y="274638"/>
            <a:ext cx="6918325" cy="1143000"/>
          </a:xfrm>
        </p:spPr>
        <p:txBody>
          <a:bodyPr anchor="ctr" anchorCtr="0"/>
          <a:lstStyle>
            <a:lvl1pPr marL="0" indent="0">
              <a:buFontTx/>
              <a:buNone/>
              <a:defRPr sz="32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5033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rgbClr val="D9D9D9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C4DBF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CD6CE-12C1-41F2-B186-8570A100F50E}" type="datetime1">
              <a:rPr lang="en-US" smtClean="0"/>
              <a:t>9/11/2021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B9FE3-C304-CE48-A9B7-DC03ED22A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146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679282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8452" y="6419721"/>
            <a:ext cx="3679722" cy="4382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60574" y="6419721"/>
            <a:ext cx="2133600" cy="4382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defRPr>
            </a:lvl1pPr>
          </a:lstStyle>
          <a:p>
            <a:pPr>
              <a:defRPr/>
            </a:pPr>
            <a:fld id="{8EC16C3E-254E-C04A-8A90-F3CAE37A3DA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57200" y="1511710"/>
            <a:ext cx="8229600" cy="4763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457200" y="6419721"/>
            <a:ext cx="2133600" cy="4382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Franklin Gothic Book" panose="020B0503020102020204" pitchFamily="34" charset="0"/>
              </a:defRPr>
            </a:lvl1pPr>
          </a:lstStyle>
          <a:p>
            <a:fld id="{D63550FF-F481-47E9-8324-CA728248F92C}" type="datetime1">
              <a:rPr lang="en-US" smtClean="0"/>
              <a:pPr/>
              <a:t>9/11/2021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882" y="30757"/>
            <a:ext cx="1489811" cy="55125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4" r:id="rId2"/>
    <p:sldLayoutId id="2147483814" r:id="rId3"/>
    <p:sldLayoutId id="2147483820" r:id="rId4"/>
    <p:sldLayoutId id="2147483815" r:id="rId5"/>
    <p:sldLayoutId id="2147483816" r:id="rId6"/>
    <p:sldLayoutId id="2147483825" r:id="rId7"/>
    <p:sldLayoutId id="2147483822" r:id="rId8"/>
    <p:sldLayoutId id="2147483823" r:id="rId9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chemeClr val="bg1"/>
          </a:solidFill>
          <a:latin typeface="Franklin Gothic Medium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28486D"/>
          </a:solidFill>
          <a:latin typeface="Franklin Gothic Medium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28486D"/>
          </a:solidFill>
          <a:latin typeface="Franklin Gothic Medium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28486D"/>
          </a:solidFill>
          <a:latin typeface="Franklin Gothic Medium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28486D"/>
          </a:solidFill>
          <a:latin typeface="Franklin Gothic Medium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28486D"/>
          </a:solidFill>
          <a:latin typeface="Franklin Gothic Medium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28486D"/>
          </a:solidFill>
          <a:latin typeface="Franklin Gothic Medium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28486D"/>
          </a:solidFill>
          <a:latin typeface="Franklin Gothic Medium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28486D"/>
          </a:solidFill>
          <a:latin typeface="Franklin Gothic Medium" pitchFamily="34" charset="0"/>
        </a:defRPr>
      </a:lvl9pPr>
    </p:titleStyle>
    <p:bodyStyle>
      <a:lvl1pPr marL="274320" indent="-274320" algn="l" rtl="0" eaLnBrk="1" fontAlgn="base" hangingPunct="1">
        <a:spcBef>
          <a:spcPts val="1000"/>
        </a:spcBef>
        <a:spcAft>
          <a:spcPct val="0"/>
        </a:spcAft>
        <a:buClr>
          <a:srgbClr val="C4DBF4"/>
        </a:buClr>
        <a:buSzPct val="125000"/>
        <a:buFont typeface="Arial" pitchFamily="34" charset="0"/>
        <a:buChar char="•"/>
        <a:defRPr sz="2400" b="0" kern="1200">
          <a:solidFill>
            <a:schemeClr val="bg1"/>
          </a:solidFill>
          <a:latin typeface="Franklin Gothic Medium" panose="020B0603020102020204" pitchFamily="34" charset="0"/>
          <a:ea typeface="+mn-ea"/>
          <a:cs typeface="Arial" pitchFamily="34" charset="0"/>
        </a:defRPr>
      </a:lvl1pPr>
      <a:lvl2pPr marL="512064" indent="-173736" algn="l" rtl="0" eaLnBrk="1" fontAlgn="base" hangingPunct="1">
        <a:spcBef>
          <a:spcPts val="800"/>
        </a:spcBef>
        <a:spcAft>
          <a:spcPct val="0"/>
        </a:spcAft>
        <a:buClr>
          <a:srgbClr val="C4DBF4"/>
        </a:buClr>
        <a:buSzPct val="85000"/>
        <a:buFont typeface="Wingdings" pitchFamily="2" charset="2"/>
        <a:buChar char="§"/>
        <a:defRPr sz="2000" b="0" kern="1200">
          <a:solidFill>
            <a:schemeClr val="bg1"/>
          </a:solidFill>
          <a:latin typeface="Franklin Gothic Book" panose="020B0503020102020204" pitchFamily="34" charset="0"/>
          <a:ea typeface="+mn-ea"/>
          <a:cs typeface="Arial" pitchFamily="34" charset="0"/>
        </a:defRPr>
      </a:lvl2pPr>
      <a:lvl3pPr marL="859536" indent="-173736" algn="l" rtl="0" eaLnBrk="1" fontAlgn="base" hangingPunct="1">
        <a:spcBef>
          <a:spcPts val="800"/>
        </a:spcBef>
        <a:spcAft>
          <a:spcPct val="0"/>
        </a:spcAft>
        <a:buClr>
          <a:srgbClr val="C4DBF4"/>
        </a:buClr>
        <a:buFont typeface="Franklin Gothic Book" panose="020B0503020102020204" pitchFamily="34" charset="0"/>
        <a:buChar char="–"/>
        <a:defRPr sz="1600" b="0" kern="1200">
          <a:solidFill>
            <a:schemeClr val="bg1"/>
          </a:solidFill>
          <a:latin typeface="Franklin Gothic Book" panose="020B0503020102020204" pitchFamily="34" charset="0"/>
          <a:ea typeface="+mn-ea"/>
          <a:cs typeface="Arial" pitchFamily="34" charset="0"/>
        </a:defRPr>
      </a:lvl3pPr>
      <a:lvl4pPr marL="1600200" indent="-173736" algn="l" rtl="0" eaLnBrk="1" fontAlgn="base" hangingPunct="1">
        <a:spcBef>
          <a:spcPts val="800"/>
        </a:spcBef>
        <a:spcAft>
          <a:spcPct val="0"/>
        </a:spcAft>
        <a:buClr>
          <a:srgbClr val="C4DBF4"/>
        </a:buClr>
        <a:buFont typeface="Franklin Gothic Book" panose="020B0503020102020204" pitchFamily="34" charset="0"/>
        <a:buChar char="–"/>
        <a:defRPr sz="1600" b="0" kern="1200">
          <a:solidFill>
            <a:schemeClr val="bg1"/>
          </a:solidFill>
          <a:latin typeface="Franklin Gothic Book" panose="020B0503020102020204" pitchFamily="34" charset="0"/>
          <a:ea typeface="+mn-ea"/>
          <a:cs typeface="Arial" pitchFamily="34" charset="0"/>
        </a:defRPr>
      </a:lvl4pPr>
      <a:lvl5pPr marL="1828800" indent="0" algn="l" rtl="0" eaLnBrk="1" fontAlgn="base" hangingPunct="1">
        <a:spcBef>
          <a:spcPct val="20000"/>
        </a:spcBef>
        <a:spcAft>
          <a:spcPct val="0"/>
        </a:spcAft>
        <a:buClr>
          <a:srgbClr val="C4DBF4"/>
        </a:buClr>
        <a:buFont typeface="Arial" charset="0"/>
        <a:buNone/>
        <a:defRPr sz="1600" b="0" kern="1200" baseline="0">
          <a:solidFill>
            <a:schemeClr val="bg1"/>
          </a:solidFill>
          <a:latin typeface="+mj-lt"/>
          <a:ea typeface="+mn-ea"/>
          <a:cs typeface="Arial" pitchFamily="34" charset="0"/>
        </a:defRPr>
      </a:lvl5pPr>
      <a:lvl6pPr marL="22860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Land change modeling – options for future projections</a:t>
            </a:r>
          </a:p>
        </p:txBody>
      </p:sp>
      <p:pic>
        <p:nvPicPr>
          <p:cNvPr id="24" name="Picture Placeholder 23" descr="A picture containing text, businesscard, envelope&#10;&#10;Description automatically generated">
            <a:extLst>
              <a:ext uri="{FF2B5EF4-FFF2-40B4-BE49-F238E27FC236}">
                <a16:creationId xmlns:a16="http://schemas.microsoft.com/office/drawing/2014/main" id="{B6E1C0FB-127D-4432-80F5-AABEF53F5D4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6" b="23876"/>
          <a:stretch>
            <a:fillRect/>
          </a:stretch>
        </p:blipFill>
        <p:spPr>
          <a:ln>
            <a:solidFill>
              <a:schemeClr val="tx1"/>
            </a:solidFill>
          </a:ln>
        </p:spPr>
      </p:pic>
      <p:pic>
        <p:nvPicPr>
          <p:cNvPr id="22" name="Picture Placeholder 21" descr="A picture containing text, tree&#10;&#10;Description automatically generated">
            <a:extLst>
              <a:ext uri="{FF2B5EF4-FFF2-40B4-BE49-F238E27FC236}">
                <a16:creationId xmlns:a16="http://schemas.microsoft.com/office/drawing/2014/main" id="{6946F731-B96A-4EF7-AD91-C0F30E183BA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07" b="9207"/>
          <a:stretch>
            <a:fillRect/>
          </a:stretch>
        </p:blipFill>
        <p:spPr>
          <a:ln>
            <a:solidFill>
              <a:schemeClr val="tx1"/>
            </a:solidFill>
          </a:ln>
        </p:spPr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F28D38DD-C12C-45E5-AD7B-7265A796B61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3" b="3733"/>
          <a:stretch>
            <a:fillRect/>
          </a:stretch>
        </p:blipFill>
        <p:spPr>
          <a:xfrm>
            <a:off x="2033589" y="3277129"/>
            <a:ext cx="2826326" cy="1475797"/>
          </a:xfrm>
          <a:ln>
            <a:solidFill>
              <a:schemeClr val="tx1"/>
            </a:solidFill>
          </a:ln>
        </p:spPr>
      </p:pic>
      <p:pic>
        <p:nvPicPr>
          <p:cNvPr id="3074" name="Picture 2" descr="Application of a Hybrid Cellular Automaton – Markov (CA-Markov) Model in  Land-Use Change Prediction: A Case Study of Saddle Creek Drainage Basin,  Florida">
            <a:extLst>
              <a:ext uri="{FF2B5EF4-FFF2-40B4-BE49-F238E27FC236}">
                <a16:creationId xmlns:a16="http://schemas.microsoft.com/office/drawing/2014/main" id="{FB52DF64-ACCA-4872-8C6B-A5DF8B9DEADA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0" t="4483" r="48061" b="3430"/>
          <a:stretch/>
        </p:blipFill>
        <p:spPr bwMode="auto"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666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TerraSet</a:t>
            </a:r>
            <a:r>
              <a:rPr lang="en-US" dirty="0"/>
              <a:t> - LCM	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0" y="1247775"/>
            <a:ext cx="4724400" cy="5229225"/>
          </a:xfrm>
        </p:spPr>
        <p:txBody>
          <a:bodyPr>
            <a:normAutofit lnSpcReduction="10000"/>
          </a:bodyPr>
          <a:lstStyle/>
          <a:p>
            <a:pPr lvl="1"/>
            <a:r>
              <a:rPr lang="en-US" dirty="0"/>
              <a:t>Integrated software system for monitoring and modeling the Earth system for sustainable development.</a:t>
            </a:r>
          </a:p>
          <a:p>
            <a:pPr lvl="1"/>
            <a:r>
              <a:rPr lang="en-US" dirty="0"/>
              <a:t>Land Change Modeler (LCM) uses two historical land cover maps to quickly generate graphs and maps of change.</a:t>
            </a:r>
          </a:p>
          <a:p>
            <a:pPr lvl="1"/>
            <a:r>
              <a:rPr lang="en-US" dirty="0"/>
              <a:t>Accommodates infinite land cover classes. </a:t>
            </a:r>
          </a:p>
          <a:p>
            <a:pPr lvl="1"/>
            <a:r>
              <a:rPr lang="en-US" dirty="0"/>
              <a:t>Uses Markov Chain analysis to project expected change depending on user defined scenario.</a:t>
            </a:r>
          </a:p>
          <a:p>
            <a:pPr lvl="1"/>
            <a:r>
              <a:rPr lang="en-US" dirty="0"/>
              <a:t>Language: own software</a:t>
            </a:r>
          </a:p>
          <a:p>
            <a:pPr lvl="1"/>
            <a:r>
              <a:rPr lang="en-US" dirty="0"/>
              <a:t>Difficulty: Medium</a:t>
            </a:r>
          </a:p>
          <a:p>
            <a:pPr lvl="1"/>
            <a:r>
              <a:rPr lang="en-US" dirty="0"/>
              <a:t>Cellular automata</a:t>
            </a:r>
          </a:p>
        </p:txBody>
      </p:sp>
      <p:pic>
        <p:nvPicPr>
          <p:cNvPr id="10242" name="Picture 2" descr="Land Change Modeler Prediction">
            <a:extLst>
              <a:ext uri="{FF2B5EF4-FFF2-40B4-BE49-F238E27FC236}">
                <a16:creationId xmlns:a16="http://schemas.microsoft.com/office/drawing/2014/main" id="{543338BA-53F8-478B-8A20-645C21141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420" y="574260"/>
            <a:ext cx="4212279" cy="237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03E1C5-46C5-4857-B67A-172DF7EFB2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83" t="42407" r="38309" b="14815"/>
          <a:stretch/>
        </p:blipFill>
        <p:spPr>
          <a:xfrm>
            <a:off x="4817420" y="3019009"/>
            <a:ext cx="4206738" cy="23701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7F34A32-9DA2-4409-8A80-DDA1D1F23141}"/>
              </a:ext>
            </a:extLst>
          </p:cNvPr>
          <p:cNvSpPr/>
          <p:nvPr/>
        </p:nvSpPr>
        <p:spPr>
          <a:xfrm>
            <a:off x="4887158" y="538914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https://clarklabs.org/terrset/land-change-modeler/</a:t>
            </a:r>
          </a:p>
        </p:txBody>
      </p:sp>
    </p:spTree>
    <p:extLst>
      <p:ext uri="{BB962C8B-B14F-4D97-AF65-F5344CB8AC3E}">
        <p14:creationId xmlns:p14="http://schemas.microsoft.com/office/powerpoint/2010/main" val="150334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CLUE Products	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0" y="1127464"/>
            <a:ext cx="4874161" cy="5149766"/>
          </a:xfrm>
        </p:spPr>
        <p:txBody>
          <a:bodyPr>
            <a:normAutofit lnSpcReduction="10000"/>
          </a:bodyPr>
          <a:lstStyle/>
          <a:p>
            <a:pPr lvl="1"/>
            <a:r>
              <a:rPr lang="en-US" dirty="0"/>
              <a:t>Conversion of Land Use and its Effects, also CLUE-S (small extents), </a:t>
            </a:r>
            <a:r>
              <a:rPr lang="en-US" dirty="0" err="1"/>
              <a:t>DynaCLUE</a:t>
            </a:r>
            <a:endParaRPr lang="en-US" dirty="0"/>
          </a:p>
          <a:p>
            <a:pPr lvl="1"/>
            <a:r>
              <a:rPr lang="en-US" dirty="0"/>
              <a:t>Two sub models </a:t>
            </a:r>
          </a:p>
          <a:p>
            <a:pPr lvl="2"/>
            <a:r>
              <a:rPr lang="en-US" dirty="0"/>
              <a:t>1) non-spatial land demand</a:t>
            </a:r>
          </a:p>
          <a:p>
            <a:pPr lvl="2"/>
            <a:r>
              <a:rPr lang="en-US" dirty="0"/>
              <a:t>2) spatial allocation</a:t>
            </a:r>
          </a:p>
          <a:p>
            <a:pPr lvl="1"/>
            <a:r>
              <a:rPr lang="en-US" dirty="0"/>
              <a:t>Only land change model that can handle two-way land change interactions.</a:t>
            </a:r>
          </a:p>
          <a:p>
            <a:pPr lvl="1"/>
            <a:r>
              <a:rPr lang="en-US" dirty="0"/>
              <a:t>Can accommodate variety of datasets w/ differing spatial extents</a:t>
            </a:r>
          </a:p>
          <a:p>
            <a:pPr lvl="1"/>
            <a:r>
              <a:rPr lang="en-US" dirty="0"/>
              <a:t>Language: self contained software</a:t>
            </a:r>
          </a:p>
          <a:p>
            <a:pPr lvl="1"/>
            <a:r>
              <a:rPr lang="en-US" dirty="0"/>
              <a:t>Difficulty: easy/medium depending on version, </a:t>
            </a:r>
            <a:r>
              <a:rPr lang="en-US" dirty="0" err="1"/>
              <a:t>DynaCLUE</a:t>
            </a:r>
            <a:r>
              <a:rPr lang="en-US" dirty="0"/>
              <a:t> (multi-level demand) challenging.</a:t>
            </a:r>
          </a:p>
          <a:p>
            <a:pPr lvl="1"/>
            <a:r>
              <a:rPr lang="en-US" dirty="0"/>
              <a:t>Cellular automata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4DF206-43A1-4BDB-92EF-AEE62F2E49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54" t="28382" r="31650" b="26397"/>
          <a:stretch/>
        </p:blipFill>
        <p:spPr>
          <a:xfrm>
            <a:off x="4874161" y="1256191"/>
            <a:ext cx="4154430" cy="28719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76B831C-B6FC-439D-9B7D-034A70198563}"/>
              </a:ext>
            </a:extLst>
          </p:cNvPr>
          <p:cNvSpPr/>
          <p:nvPr/>
        </p:nvSpPr>
        <p:spPr>
          <a:xfrm>
            <a:off x="4874160" y="4233177"/>
            <a:ext cx="43632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https://www.environmentalgeography.nl/site/data-models/data/clue-model/</a:t>
            </a:r>
          </a:p>
        </p:txBody>
      </p:sp>
    </p:spTree>
    <p:extLst>
      <p:ext uri="{BB962C8B-B14F-4D97-AF65-F5344CB8AC3E}">
        <p14:creationId xmlns:p14="http://schemas.microsoft.com/office/powerpoint/2010/main" val="987863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 change models	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Used to explore the dynamics and drivers of change</a:t>
            </a:r>
          </a:p>
          <a:p>
            <a:r>
              <a:rPr lang="en-US" dirty="0"/>
              <a:t>Broad array of model choices</a:t>
            </a:r>
          </a:p>
          <a:p>
            <a:pPr lvl="1"/>
            <a:r>
              <a:rPr lang="en-US" dirty="0"/>
              <a:t>No single magic bullet</a:t>
            </a:r>
          </a:p>
          <a:p>
            <a:pPr lvl="1"/>
            <a:r>
              <a:rPr lang="en-US" dirty="0"/>
              <a:t>Each model has assumptions and limitations</a:t>
            </a:r>
          </a:p>
          <a:p>
            <a:endParaRPr lang="en-US" dirty="0"/>
          </a:p>
          <a:p>
            <a:r>
              <a:rPr lang="en-US" dirty="0"/>
              <a:t>Approaches:</a:t>
            </a:r>
          </a:p>
          <a:p>
            <a:pPr lvl="1"/>
            <a:r>
              <a:rPr lang="en-US" dirty="0"/>
              <a:t>Cellular models </a:t>
            </a:r>
          </a:p>
          <a:p>
            <a:pPr lvl="1"/>
            <a:r>
              <a:rPr lang="en-US" dirty="0"/>
              <a:t>Sector based and spatially disaggregated</a:t>
            </a:r>
          </a:p>
          <a:p>
            <a:pPr lvl="1"/>
            <a:r>
              <a:rPr lang="en-US" dirty="0"/>
              <a:t>Agent based</a:t>
            </a:r>
          </a:p>
          <a:p>
            <a:pPr lvl="1"/>
            <a:r>
              <a:rPr lang="en-US" dirty="0"/>
              <a:t>Hybrid approaches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589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Automata Models	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0" y="1516064"/>
            <a:ext cx="4267201" cy="4761166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dirty="0"/>
              <a:t>Most common land change model</a:t>
            </a:r>
          </a:p>
          <a:p>
            <a:pPr lvl="1"/>
            <a:r>
              <a:rPr lang="en-US" dirty="0"/>
              <a:t>Regular grid cells – any finite # of cells</a:t>
            </a:r>
          </a:p>
          <a:p>
            <a:pPr lvl="1"/>
            <a:r>
              <a:rPr lang="en-US" dirty="0"/>
              <a:t>Initial state (time t=0) is selected, and then new generation is created by advancing t by 1 according to set of </a:t>
            </a:r>
            <a:r>
              <a:rPr lang="en-US" dirty="0" err="1"/>
              <a:t>hueristics</a:t>
            </a:r>
            <a:endParaRPr lang="en-US" dirty="0"/>
          </a:p>
          <a:p>
            <a:pPr lvl="1"/>
            <a:r>
              <a:rPr lang="en-US" dirty="0"/>
              <a:t>New state of each cell assigned for t=1</a:t>
            </a:r>
          </a:p>
          <a:p>
            <a:pPr lvl="1"/>
            <a:r>
              <a:rPr lang="en-US" dirty="0"/>
              <a:t>Typically, the update at time point is applied simultaneously to all cells and rules do not change through time.</a:t>
            </a:r>
          </a:p>
          <a:p>
            <a:pPr lvl="2"/>
            <a:r>
              <a:rPr lang="en-US" dirty="0"/>
              <a:t>This is now changing fast – stochastic cellular automata and asynchronous cellular automation</a:t>
            </a:r>
          </a:p>
        </p:txBody>
      </p:sp>
      <p:pic>
        <p:nvPicPr>
          <p:cNvPr id="2050" name="Picture 2" descr="IJGI | Free Full-Text | A Local Land Use Competition Cellular Automata Model  and Its Application | HTML">
            <a:extLst>
              <a:ext uri="{FF2B5EF4-FFF2-40B4-BE49-F238E27FC236}">
                <a16:creationId xmlns:a16="http://schemas.microsoft.com/office/drawing/2014/main" id="{170213CD-9108-42A3-A39F-D6DF4FB48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755" y="1485902"/>
            <a:ext cx="4512783" cy="4181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666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Sector based and spatially disaggregated	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0" y="1516064"/>
            <a:ext cx="4267201" cy="4761166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Data often collected or released at relatively aggregated level (e.g. census data)</a:t>
            </a:r>
          </a:p>
          <a:p>
            <a:pPr lvl="1"/>
            <a:r>
              <a:rPr lang="en-US" dirty="0"/>
              <a:t>Disaggregation of source data provides localized estimates and to highlight “hotspots”</a:t>
            </a:r>
          </a:p>
          <a:p>
            <a:pPr lvl="1"/>
            <a:r>
              <a:rPr lang="en-US" dirty="0"/>
              <a:t>Often referred to as “downscaling”</a:t>
            </a:r>
          </a:p>
          <a:p>
            <a:pPr lvl="2"/>
            <a:r>
              <a:rPr lang="en-US" dirty="0"/>
              <a:t>Process of taking information at course spatial scale and translating to finer</a:t>
            </a:r>
          </a:p>
          <a:p>
            <a:pPr lvl="2"/>
            <a:r>
              <a:rPr lang="en-US" dirty="0"/>
              <a:t>Areal interpolation techniques used, ranging from simple area weighting to </a:t>
            </a:r>
            <a:r>
              <a:rPr lang="en-US" dirty="0" err="1"/>
              <a:t>dasymetric</a:t>
            </a:r>
            <a:r>
              <a:rPr lang="en-US" dirty="0"/>
              <a:t> disaggregation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AB83E1-12E0-4DBD-AEE9-E68F4448BD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50" t="22407" r="46667" b="19444"/>
          <a:stretch/>
        </p:blipFill>
        <p:spPr>
          <a:xfrm>
            <a:off x="4267201" y="1516064"/>
            <a:ext cx="4714571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07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based models (ABMs)	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0" y="1516064"/>
            <a:ext cx="4267201" cy="4761166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dirty="0"/>
              <a:t>System is modeled as a collection of autonomous decision making “agents”</a:t>
            </a:r>
          </a:p>
          <a:p>
            <a:pPr lvl="2"/>
            <a:r>
              <a:rPr lang="en-US" dirty="0"/>
              <a:t>Agents make decisions based on a rule set</a:t>
            </a:r>
          </a:p>
          <a:p>
            <a:pPr lvl="2"/>
            <a:r>
              <a:rPr lang="en-US" dirty="0"/>
              <a:t>Repetitive interactions between agents are key feature</a:t>
            </a:r>
          </a:p>
          <a:p>
            <a:pPr lvl="2"/>
            <a:r>
              <a:rPr lang="en-US" dirty="0"/>
              <a:t>Enables exploration of dynamics beyond pure mathematical models</a:t>
            </a:r>
          </a:p>
          <a:p>
            <a:pPr lvl="1"/>
            <a:r>
              <a:rPr lang="en-US" dirty="0"/>
              <a:t>Agents can be capable of “evolving” in space and time</a:t>
            </a:r>
          </a:p>
          <a:p>
            <a:pPr lvl="2"/>
            <a:r>
              <a:rPr lang="en-US" dirty="0"/>
              <a:t>Allows unanticipated behaviors to emerge</a:t>
            </a:r>
          </a:p>
          <a:p>
            <a:pPr lvl="1"/>
            <a:r>
              <a:rPr lang="en-US" dirty="0"/>
              <a:t>Sophisticated ABMs incorporate neural networks, evolutionary algorithms, and other machine learning techniques.</a:t>
            </a:r>
          </a:p>
          <a:p>
            <a:pPr lvl="2"/>
            <a:endParaRPr lang="en-US" dirty="0"/>
          </a:p>
        </p:txBody>
      </p:sp>
      <p:pic>
        <p:nvPicPr>
          <p:cNvPr id="4098" name="Picture 2" descr="Errors and Artefacts in Agent-Based Modelling">
            <a:extLst>
              <a:ext uri="{FF2B5EF4-FFF2-40B4-BE49-F238E27FC236}">
                <a16:creationId xmlns:a16="http://schemas.microsoft.com/office/drawing/2014/main" id="{FA989B33-1E40-4953-9DF8-87DF6867A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54164"/>
            <a:ext cx="4060074" cy="433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623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approaches	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0" y="1516064"/>
            <a:ext cx="3571875" cy="4761166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Uses multiple different modules (cellular automata, ABM, disaggregation)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Commonly cellular and ABMs are being joined together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Novel research area in its infancy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8A4FB15-DB0B-4776-AEB3-517A9019D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407" y="1495425"/>
            <a:ext cx="5221468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871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choices and resources:	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FUTURES and FUTURES ABM – NC State University</a:t>
            </a:r>
          </a:p>
          <a:p>
            <a:endParaRPr lang="en-US" dirty="0"/>
          </a:p>
          <a:p>
            <a:r>
              <a:rPr lang="en-US" dirty="0"/>
              <a:t>SLEUTH – UC Santa </a:t>
            </a:r>
            <a:r>
              <a:rPr lang="en-US" dirty="0" err="1"/>
              <a:t>Barabara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TerraSet</a:t>
            </a:r>
            <a:r>
              <a:rPr lang="en-US" dirty="0"/>
              <a:t> (Land Change Modeler) – Clark University</a:t>
            </a:r>
          </a:p>
          <a:p>
            <a:endParaRPr lang="en-US" dirty="0"/>
          </a:p>
          <a:p>
            <a:r>
              <a:rPr lang="en-US" dirty="0"/>
              <a:t>CLUE products – VU University, Netherlands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900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FUTURES and FUTURES ABM	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0" y="1379538"/>
            <a:ext cx="3571875" cy="4761166"/>
          </a:xfrm>
        </p:spPr>
        <p:txBody>
          <a:bodyPr>
            <a:normAutofit/>
          </a:bodyPr>
          <a:lstStyle/>
          <a:p>
            <a:pPr lvl="1"/>
            <a:r>
              <a:rPr lang="en-US" dirty="0" err="1"/>
              <a:t>FUTure</a:t>
            </a:r>
            <a:r>
              <a:rPr lang="en-US" dirty="0"/>
              <a:t> Urban-Regional Environmental Simulation</a:t>
            </a:r>
          </a:p>
          <a:p>
            <a:pPr lvl="1"/>
            <a:r>
              <a:rPr lang="en-US" dirty="0"/>
              <a:t>Designed to address regional scale ecological environmental impacts of urbanization</a:t>
            </a:r>
          </a:p>
          <a:p>
            <a:pPr lvl="1"/>
            <a:r>
              <a:rPr lang="en-US" dirty="0"/>
              <a:t>Can accommodate variety of datasets w/ differing spatial extents</a:t>
            </a:r>
          </a:p>
          <a:p>
            <a:pPr lvl="1"/>
            <a:r>
              <a:rPr lang="en-US" dirty="0"/>
              <a:t>Language: </a:t>
            </a:r>
            <a:r>
              <a:rPr lang="en-US" dirty="0" err="1"/>
              <a:t>GrassGIS</a:t>
            </a:r>
            <a:r>
              <a:rPr lang="en-US" dirty="0"/>
              <a:t>/python</a:t>
            </a:r>
          </a:p>
          <a:p>
            <a:pPr lvl="1"/>
            <a:r>
              <a:rPr lang="en-US" dirty="0"/>
              <a:t>Difficulty: High</a:t>
            </a:r>
          </a:p>
          <a:p>
            <a:pPr lvl="1"/>
            <a:r>
              <a:rPr lang="en-US" dirty="0"/>
              <a:t>Cellular automate/hybrid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8A4FB15-DB0B-4776-AEB3-517A9019D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407" y="1495425"/>
            <a:ext cx="5221468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3F42676-C74F-4E53-9797-D7BF5E662688}"/>
              </a:ext>
            </a:extLst>
          </p:cNvPr>
          <p:cNvSpPr/>
          <p:nvPr/>
        </p:nvSpPr>
        <p:spPr>
          <a:xfrm>
            <a:off x="3571875" y="5440362"/>
            <a:ext cx="5545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https://cnr.ncsu.edu/geospatial/research/futures/</a:t>
            </a:r>
          </a:p>
        </p:txBody>
      </p:sp>
    </p:spTree>
    <p:extLst>
      <p:ext uri="{BB962C8B-B14F-4D97-AF65-F5344CB8AC3E}">
        <p14:creationId xmlns:p14="http://schemas.microsoft.com/office/powerpoint/2010/main" val="3324886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SLEUTH	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0" y="1114426"/>
            <a:ext cx="4724400" cy="5162804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Slope, Land cover, Exclusion, Urbanization, Transportation, and </a:t>
            </a:r>
            <a:r>
              <a:rPr lang="en-US" dirty="0" err="1"/>
              <a:t>Hillshade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Simulation of urban growth on a regional, continental and global scale.</a:t>
            </a:r>
          </a:p>
          <a:p>
            <a:pPr lvl="1"/>
            <a:r>
              <a:rPr lang="en-US" dirty="0"/>
              <a:t>Requires 5 standard datasets, with no parameterization available.</a:t>
            </a:r>
          </a:p>
          <a:p>
            <a:pPr lvl="1"/>
            <a:r>
              <a:rPr lang="en-US" dirty="0"/>
              <a:t>Language: C</a:t>
            </a:r>
          </a:p>
          <a:p>
            <a:pPr lvl="1"/>
            <a:r>
              <a:rPr lang="en-US" dirty="0"/>
              <a:t>Difficulty: Low to moderate (no C experience necessary)</a:t>
            </a:r>
          </a:p>
          <a:p>
            <a:pPr lvl="1"/>
            <a:r>
              <a:rPr lang="en-US" dirty="0"/>
              <a:t>Cellular automata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pic>
        <p:nvPicPr>
          <p:cNvPr id="7170" name="Picture 2" descr="PDF] The SLEUTH Land Use Change Model: A Review | Semantic Scholar">
            <a:extLst>
              <a:ext uri="{FF2B5EF4-FFF2-40B4-BE49-F238E27FC236}">
                <a16:creationId xmlns:a16="http://schemas.microsoft.com/office/drawing/2014/main" id="{A722FC7D-64D8-4F94-B29B-1495467CB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599" y="1227242"/>
            <a:ext cx="4524377" cy="201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A104FCF-4712-4714-880E-17D02B56B080}"/>
              </a:ext>
            </a:extLst>
          </p:cNvPr>
          <p:cNvSpPr/>
          <p:nvPr/>
        </p:nvSpPr>
        <p:spPr>
          <a:xfrm>
            <a:off x="4419599" y="5907898"/>
            <a:ext cx="4536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http://www.ncgia.ucsb.edu/projects/gig/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423EE4-C4B5-4A07-96C8-A0045E290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599" y="3357029"/>
            <a:ext cx="4524376" cy="24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54706"/>
      </p:ext>
    </p:extLst>
  </p:cSld>
  <p:clrMapOvr>
    <a:masterClrMapping/>
  </p:clrMapOvr>
</p:sld>
</file>

<file path=ppt/theme/theme1.xml><?xml version="1.0" encoding="utf-8"?>
<a:theme xmlns:a="http://schemas.openxmlformats.org/drawingml/2006/main" name="Tt_PPT_Template_3_Dark">
  <a:themeElements>
    <a:clrScheme name="Tetra Tech 3">
      <a:dk1>
        <a:srgbClr val="2A2C27"/>
      </a:dk1>
      <a:lt1>
        <a:srgbClr val="FFFFFF"/>
      </a:lt1>
      <a:dk2>
        <a:srgbClr val="003478"/>
      </a:dk2>
      <a:lt2>
        <a:srgbClr val="E0E1DD"/>
      </a:lt2>
      <a:accent1>
        <a:srgbClr val="5482AB"/>
      </a:accent1>
      <a:accent2>
        <a:srgbClr val="69923A"/>
      </a:accent2>
      <a:accent3>
        <a:srgbClr val="CA7700"/>
      </a:accent3>
      <a:accent4>
        <a:srgbClr val="B3995D"/>
      </a:accent4>
      <a:accent5>
        <a:srgbClr val="675C53"/>
      </a:accent5>
      <a:accent6>
        <a:srgbClr val="004165"/>
      </a:accent6>
      <a:hlink>
        <a:srgbClr val="0000FF"/>
      </a:hlink>
      <a:folHlink>
        <a:srgbClr val="7030A0"/>
      </a:folHlink>
    </a:clrScheme>
    <a:fontScheme name="Tetra Tech 3">
      <a:majorFont>
        <a:latin typeface="Franklin Gothic Medium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400" dirty="0" smtClean="0">
            <a:solidFill>
              <a:srgbClr val="FFFFFF"/>
            </a:solidFill>
            <a:latin typeface="Franklin Gothic Medium" panose="020B06030201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t_PPT_template_3_dark.potx" id="{A1D19A58-4EDE-4B6D-982F-4B200320298A}" vid="{423D1145-A084-4B49-B8DF-511CF92BFF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AAB46107FBB74996516B4A6C9DEE48" ma:contentTypeVersion="4" ma:contentTypeDescription="Create a new document." ma:contentTypeScope="" ma:versionID="1379ae0d2cf4b2676183cde4b1b876e9">
  <xsd:schema xmlns:xsd="http://www.w3.org/2001/XMLSchema" xmlns:xs="http://www.w3.org/2001/XMLSchema" xmlns:p="http://schemas.microsoft.com/office/2006/metadata/properties" xmlns:ns2="cba05f01-13a3-46fa-b0a3-db2ff36641fd" targetNamespace="http://schemas.microsoft.com/office/2006/metadata/properties" ma:root="true" ma:fieldsID="c8b7cfdf075334d4864b31bfbcbc43e3" ns2:_="">
    <xsd:import namespace="cba05f01-13a3-46fa-b0a3-db2ff36641f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a05f01-13a3-46fa-b0a3-db2ff36641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92F1D71-6BD6-4470-BDEC-810053F9696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2898FFC-5CE2-446B-A09A-E933DC8A9F3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DBCCC40-F6DD-4820-82D5-487AD602A6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ba05f01-13a3-46fa-b0a3-db2ff36641f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Tt_PPT_template_3_dark97ecf3ad2c190fdb3f3300b22108c8635a8c7fd18e20725d56612197fadd7ffa</Template>
  <TotalTime>0</TotalTime>
  <Words>693</Words>
  <Application>Microsoft Office PowerPoint</Application>
  <PresentationFormat>On-screen Show (4:3)</PresentationFormat>
  <Paragraphs>92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Franklin Gothic Book</vt:lpstr>
      <vt:lpstr>Franklin Gothic Demi</vt:lpstr>
      <vt:lpstr>Franklin Gothic Medium</vt:lpstr>
      <vt:lpstr>Wingdings</vt:lpstr>
      <vt:lpstr>Tt_PPT_Template_3_Dark</vt:lpstr>
      <vt:lpstr>State of the Science</vt:lpstr>
      <vt:lpstr>Land change models </vt:lpstr>
      <vt:lpstr>Cellular Automata Models </vt:lpstr>
      <vt:lpstr>Sector based and spatially disaggregated </vt:lpstr>
      <vt:lpstr>Agent based models (ABMs) </vt:lpstr>
      <vt:lpstr>Hybrid approaches </vt:lpstr>
      <vt:lpstr>Model choices and resources: </vt:lpstr>
      <vt:lpstr>FUTURES and FUTURES ABM </vt:lpstr>
      <vt:lpstr>SLEUTH </vt:lpstr>
      <vt:lpstr>TerraSet - LCM </vt:lpstr>
      <vt:lpstr>CLUE Products 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2021-09-11T14:31:40Z</dcterms:created>
  <dcterms:modified xsi:type="dcterms:W3CDTF">2021-09-11T17:23:52Z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0x010100EAAAB46107FBB74996516B4A6C9DEE48</vt:lpwstr>
  </property>
</Properties>
</file>